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824" autoAdjust="0"/>
    <p:restoredTop sz="94660"/>
  </p:normalViewPr>
  <p:slideViewPr>
    <p:cSldViewPr>
      <p:cViewPr varScale="1">
        <p:scale>
          <a:sx n="79" d="100"/>
          <a:sy n="79" d="100"/>
        </p:scale>
        <p:origin x="-109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03/12/1440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03/12/1440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03/12/1440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03/12/1440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03/12/1440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03/12/1440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286000" y="-26394549"/>
            <a:ext cx="4572000" cy="10895290"/>
          </a:xfrm>
          <a:prstGeom prst="rect">
            <a:avLst/>
          </a:prstGeom>
        </p:spPr>
        <p:txBody>
          <a:bodyPr>
            <a:spAutoFit/>
          </a:bodyPr>
          <a:lstStyle/>
          <a:p>
            <a:r>
              <a:rPr lang="ar-IQ" dirty="0"/>
              <a:t>*  أنواع التحمل الخاص :</a:t>
            </a:r>
          </a:p>
          <a:p>
            <a:r>
              <a:rPr lang="ar-IQ" dirty="0"/>
              <a:t>أ- التحمل لفترة طويلة : وهي مطاولة تخص الأنشطة التي يستمر فيها الأداء لأكثر من (30 دقيقة) ويعتمد فيها على إنتاج الطاقة الهوائية ويصل معدل النبض فيها الى 180 ن / د  وحجم الدم المدفوع يصل الى</a:t>
            </a:r>
          </a:p>
          <a:p>
            <a:r>
              <a:rPr lang="ar-IQ" dirty="0"/>
              <a:t>(30 – 40) لتر / د  وحجم الأوكسجين في الرئتين (120 – 140) ل / د  ويشمل هذا النوع من المطاولة سباق المسافات الطويلة والمارثون .</a:t>
            </a:r>
          </a:p>
          <a:p>
            <a:r>
              <a:rPr lang="ar-IQ" dirty="0"/>
              <a:t>ب-التحمل لفترة متوسطة : ويتراوح زمن الأداء في هذا النوع من المطاولة من (2 – 8) دقيقة وتعتمد هذه المطاولة على نظام أنتاج الطاقة اللاهوائي في حالة زيادة شدة الأداء ويشمل هذا النوع من المطاولة سباق المسافات الطويلة .</a:t>
            </a:r>
          </a:p>
          <a:p>
            <a:r>
              <a:rPr lang="ar-IQ" dirty="0"/>
              <a:t>ج-التحمل لفترة قصيرة : ويشمل هذا النوع من المطاولة الأنشطة التي يتراوح زمن أدائها من (45 </a:t>
            </a:r>
            <a:r>
              <a:rPr lang="ar-IQ" dirty="0" err="1"/>
              <a:t>ثا</a:t>
            </a:r>
            <a:r>
              <a:rPr lang="ar-IQ" dirty="0"/>
              <a:t> – 2 دقيقة) وهنا تزداد معدلات الدين </a:t>
            </a:r>
            <a:r>
              <a:rPr lang="ar-IQ" dirty="0" err="1"/>
              <a:t>الاوكسجيني</a:t>
            </a:r>
            <a:r>
              <a:rPr lang="ar-IQ" dirty="0"/>
              <a:t> ويعتمد هذا النوع من المطاولة على نظام أنتاج الطاقة اللاهوائي بنسبة 80% ويشمل سباقات (400م ، 800م)</a:t>
            </a:r>
          </a:p>
          <a:p>
            <a:r>
              <a:rPr lang="ar-IQ" dirty="0"/>
              <a:t>د-التحمل الهوائي : القدرة على الاستمرار في الأداء بفاعلية دون هبوط مستوى الأداء في الرياضة التخصصية باستخدام الأوكسجين</a:t>
            </a:r>
          </a:p>
          <a:p>
            <a:r>
              <a:rPr lang="ar-IQ" dirty="0"/>
              <a:t>ه- التحمل اللاهوائي: القدرة على الاستمرار في الأداء بفاعلية دون هبوط مستوى الأداء في الرياضة التخصصية بدون استخدام الأوكسجين</a:t>
            </a:r>
          </a:p>
          <a:p>
            <a:r>
              <a:rPr lang="ar-IQ" dirty="0"/>
              <a:t>و- تحمل الاداء : (تحمل الأداء) : وتعني القدرة على الاستمرار في تكرارات المهارات الحركية بكفاءة وفاعلية لفترات طويلة دون هبوط مستوى الأداء .</a:t>
            </a:r>
          </a:p>
          <a:p>
            <a:r>
              <a:rPr lang="ar-IQ" dirty="0"/>
              <a:t>ز- تحمل السرعة : قدرة الرياضي على الاستمرار في أداء الحركات المتماثلة وغير المتماثلة وتكرارها بكفاءة لفترات طويلة وسرعات عالية دون هبوط مستوى كفاءة الأداء</a:t>
            </a:r>
          </a:p>
          <a:p>
            <a:r>
              <a:rPr lang="ar-IQ" dirty="0"/>
              <a:t>جدول يوضح ازمنة انواع التحمل حسب راي علماء التدريب الرياضي</a:t>
            </a:r>
          </a:p>
          <a:p>
            <a:r>
              <a:rPr lang="ar-IQ" dirty="0"/>
              <a:t>العلماء	التحمل القصير	التحمل المتوسط	التحمل الطويل	</a:t>
            </a:r>
          </a:p>
          <a:p>
            <a:r>
              <a:rPr lang="ar-IQ" dirty="0"/>
              <a:t>هاره	45ثانية- 2دقيقة	2 دقيقة- 8 دقيقة	8 دقيقة فما فوق	</a:t>
            </a:r>
          </a:p>
          <a:p>
            <a:r>
              <a:rPr lang="ar-IQ" dirty="0"/>
              <a:t>كويل	20ثانية- 1دقيقة	1دقيقة – 8دقيقة	8 دقيقة فما فوق	</a:t>
            </a:r>
          </a:p>
          <a:p>
            <a:r>
              <a:rPr lang="ar-IQ" dirty="0" err="1"/>
              <a:t>هولمن</a:t>
            </a:r>
            <a:r>
              <a:rPr lang="ar-IQ" dirty="0"/>
              <a:t>	3دقيقة – 10دقيقة	10 دقيقة- 30 دقيقة	30دقيقة فما فوق	</a:t>
            </a:r>
          </a:p>
        </p:txBody>
      </p:sp>
      <p:sp>
        <p:nvSpPr>
          <p:cNvPr id="7" name="مستطيل 6"/>
          <p:cNvSpPr/>
          <p:nvPr/>
        </p:nvSpPr>
        <p:spPr>
          <a:xfrm>
            <a:off x="2286000" y="-2018645"/>
            <a:ext cx="4572000" cy="5078313"/>
          </a:xfrm>
          <a:prstGeom prst="rect">
            <a:avLst/>
          </a:prstGeom>
        </p:spPr>
        <p:txBody>
          <a:bodyPr>
            <a:spAutoFit/>
          </a:bodyPr>
          <a:lstStyle/>
          <a:p>
            <a:endParaRPr lang="ar-IQ" dirty="0"/>
          </a:p>
          <a:p>
            <a:r>
              <a:rPr lang="ar-IQ" dirty="0"/>
              <a:t>* أقسام الوحدة التدريبية :</a:t>
            </a:r>
          </a:p>
          <a:p>
            <a:r>
              <a:rPr lang="ar-IQ" dirty="0"/>
              <a:t>الوحدة التدريبية مطلوبة في المرحلة الإعدادية والمنافسات والانتقالية وهي من حيث الحجم الكلي للتدريب تنقسم غلبا ً ما بين 15% - 20% في القسم الإعدادي و 70% - 75% في القسم الرئيس و 5% - 10% في القسم الختامي بحيث تشكل في مجموعها 100% طبقا ً للحجم الكلي للتدريب وتتكون الوحدة التدريبية اليومية من</a:t>
            </a:r>
          </a:p>
          <a:p>
            <a:r>
              <a:rPr lang="ar-IQ" dirty="0"/>
              <a:t>* القسم الإعدادي (الإحماء) : يعد بأنه أول أقسام الوحدة التدريبية ويهدف الى تجهيز اللاعب لأداء القسم الرئيس من حيث انه يعمل على تهيئة أعضاء وأجهزة الجسم المختلفة للأداء الجيد والأفضل في القسم الرئيس لوحدة التدريب أو للمباريات .</a:t>
            </a:r>
          </a:p>
          <a:p>
            <a:r>
              <a:rPr lang="ar-IQ" dirty="0"/>
              <a:t>وقد أظهرت البحوث العلمية على أن (الإحماء الجيد قبل التدريب أو المباراة طوال الموسم يقلل من فرص الإصابة أو التعرض للأضرار فضلا ً عن التهيئة الذهنية للاعب مما يزيد من فاعلية الأداء الحركي) ولذا وجب على المدرب إقناع لاعبيه بأهمية وفائدة الإحماء وما يجنيه من وراء ذلك .</a:t>
            </a:r>
          </a:p>
        </p:txBody>
      </p:sp>
    </p:spTree>
    <p:extLst>
      <p:ext uri="{BB962C8B-B14F-4D97-AF65-F5344CB8AC3E}">
        <p14:creationId xmlns:p14="http://schemas.microsoft.com/office/powerpoint/2010/main" val="942896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286000" y="1582341"/>
            <a:ext cx="4572000" cy="5355312"/>
          </a:xfrm>
          <a:prstGeom prst="rect">
            <a:avLst/>
          </a:prstGeom>
        </p:spPr>
        <p:txBody>
          <a:bodyPr>
            <a:spAutoFit/>
          </a:bodyPr>
          <a:lstStyle/>
          <a:p>
            <a:r>
              <a:rPr lang="ar-IQ" dirty="0"/>
              <a:t>*  الواجبات الأساسية من الإحماء:</a:t>
            </a:r>
          </a:p>
          <a:p>
            <a:r>
              <a:rPr lang="ar-IQ" dirty="0"/>
              <a:t>1- زيادة سرعة ضربات القلب وما يدفع من الدم في كل ضربة وزيادة اتساع الأوعية الدموية .</a:t>
            </a:r>
          </a:p>
          <a:p>
            <a:r>
              <a:rPr lang="ar-IQ" dirty="0"/>
              <a:t>2- زيادة سرعة التهوية الرئوية وذلك بزيادة الهواء المستنشق حتى يصبح التنفس أعمق وأسرع .</a:t>
            </a:r>
          </a:p>
          <a:p>
            <a:r>
              <a:rPr lang="ar-IQ" dirty="0"/>
              <a:t>3-اكتساب العضلات الاستثارة والاسترخاء والاستطالة المطلوبة للأداء .</a:t>
            </a:r>
          </a:p>
          <a:p>
            <a:r>
              <a:rPr lang="ar-IQ" dirty="0"/>
              <a:t>4- رفع درجة حرارة الجسم .</a:t>
            </a:r>
          </a:p>
          <a:p>
            <a:r>
              <a:rPr lang="ar-IQ" dirty="0"/>
              <a:t>6- الوصول لأقصى درجة استجابة لرد الفعل .</a:t>
            </a:r>
          </a:p>
          <a:p>
            <a:r>
              <a:rPr lang="ar-IQ" dirty="0"/>
              <a:t>7-التوصل لاستثارة انفعالية ايجابية لممارسة التدريب </a:t>
            </a:r>
            <a:r>
              <a:rPr lang="ar-IQ" dirty="0" err="1"/>
              <a:t>والمبارة</a:t>
            </a:r>
            <a:r>
              <a:rPr lang="ar-IQ" dirty="0"/>
              <a:t> .</a:t>
            </a:r>
          </a:p>
          <a:p>
            <a:r>
              <a:rPr lang="ar-IQ" dirty="0"/>
              <a:t>8-الإعداد والتهيئة للمهارات الحركية العامة والخاصة بالرياضة التخصصية .</a:t>
            </a:r>
          </a:p>
          <a:p>
            <a:r>
              <a:rPr lang="ar-IQ" dirty="0"/>
              <a:t>9-العمل على تهيئة الفرد لأقصى استعداد نفسي للتدريب أو المباراة .</a:t>
            </a:r>
          </a:p>
          <a:p>
            <a:r>
              <a:rPr lang="ar-IQ" dirty="0"/>
              <a:t>**  ويقسم الإحماء الى جزأين فرعيين هما :</a:t>
            </a:r>
          </a:p>
          <a:p>
            <a:r>
              <a:rPr lang="ar-IQ" dirty="0"/>
              <a:t>* الإحماء العام : يهدف الى رفع درجة استعداد أجهزة وأعضاء جسم اللاعب بصورة عامة لممارسة التدريب الرياضي وإيقاظ الاستعدادات النفسية </a:t>
            </a:r>
            <a:r>
              <a:rPr lang="ar-IQ" dirty="0" smtClean="0"/>
              <a:t>لديه</a:t>
            </a:r>
            <a:endParaRPr lang="ar-IQ" dirty="0"/>
          </a:p>
        </p:txBody>
      </p:sp>
    </p:spTree>
    <p:extLst>
      <p:ext uri="{BB962C8B-B14F-4D97-AF65-F5344CB8AC3E}">
        <p14:creationId xmlns:p14="http://schemas.microsoft.com/office/powerpoint/2010/main" val="2226156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286000" y="-2018645"/>
            <a:ext cx="4572000" cy="5078313"/>
          </a:xfrm>
          <a:prstGeom prst="rect">
            <a:avLst/>
          </a:prstGeom>
        </p:spPr>
        <p:txBody>
          <a:bodyPr>
            <a:spAutoFit/>
          </a:bodyPr>
          <a:lstStyle/>
          <a:p>
            <a:r>
              <a:rPr lang="ar-IQ" dirty="0"/>
              <a:t>*  الإحماء الخاص : يحل محل الإحماء العام تدريجيا ً ويهدف الى تأكيد تهيئة اللاعب بدنيا ً ووظيفيا ً </a:t>
            </a:r>
            <a:r>
              <a:rPr lang="ar-IQ" dirty="0" err="1"/>
              <a:t>ومهاريا</a:t>
            </a:r>
            <a:r>
              <a:rPr lang="ar-IQ" dirty="0"/>
              <a:t> ً </a:t>
            </a:r>
            <a:r>
              <a:rPr lang="ar-IQ" dirty="0" err="1"/>
              <a:t>وخططيا</a:t>
            </a:r>
            <a:r>
              <a:rPr lang="ar-IQ" dirty="0"/>
              <a:t> ً ونفسيا ً لمتطلبات وحدة التدريب اليومية أو المباراة .</a:t>
            </a:r>
          </a:p>
          <a:p>
            <a:r>
              <a:rPr lang="ar-IQ" dirty="0"/>
              <a:t>*اعتبارات يجب مراعاتها عند تنفيذ الإحماء :</a:t>
            </a:r>
          </a:p>
          <a:p>
            <a:r>
              <a:rPr lang="ar-IQ" dirty="0"/>
              <a:t>1-التدرج .</a:t>
            </a:r>
          </a:p>
          <a:p>
            <a:r>
              <a:rPr lang="ar-IQ" dirty="0"/>
              <a:t>2-اختيار التمرينات بحيث تتماشى مع الهدف الرئيس من وحدة التدريب .</a:t>
            </a:r>
          </a:p>
          <a:p>
            <a:r>
              <a:rPr lang="ar-IQ" dirty="0"/>
              <a:t>3-تكامل كل من الإعداد العام والخاص .</a:t>
            </a:r>
          </a:p>
          <a:p>
            <a:r>
              <a:rPr lang="ar-IQ" dirty="0"/>
              <a:t>4-مراعاة الظروف المحيطة باللاعبين .</a:t>
            </a:r>
          </a:p>
          <a:p>
            <a:r>
              <a:rPr lang="ar-IQ" dirty="0"/>
              <a:t>5-مراعاة الفروق الفردية .</a:t>
            </a:r>
          </a:p>
          <a:p>
            <a:r>
              <a:rPr lang="ar-IQ" dirty="0"/>
              <a:t>6-التنويع .</a:t>
            </a:r>
          </a:p>
          <a:p>
            <a:r>
              <a:rPr lang="ar-IQ" dirty="0"/>
              <a:t>7-ارتداء اللاعبين بدله التدريب للجو البارد يعمل على سرعة الإحماء .</a:t>
            </a:r>
          </a:p>
          <a:p>
            <a:r>
              <a:rPr lang="ar-IQ" dirty="0"/>
              <a:t>8-تناسب محتوى الإحماء مع الطقس .</a:t>
            </a:r>
          </a:p>
          <a:p>
            <a:r>
              <a:rPr lang="ar-IQ" dirty="0"/>
              <a:t>9-فترة الراحة المناسبة خلال الإحماء .</a:t>
            </a:r>
          </a:p>
          <a:p>
            <a:r>
              <a:rPr lang="ar-IQ" dirty="0"/>
              <a:t>10الترغيب والتشويق .</a:t>
            </a:r>
          </a:p>
          <a:p>
            <a:r>
              <a:rPr lang="ar-IQ"/>
              <a:t>11-تناسب الإحماء مع المرحلة السنية .</a:t>
            </a:r>
            <a:endParaRPr lang="ar-IQ" dirty="0"/>
          </a:p>
        </p:txBody>
      </p:sp>
    </p:spTree>
    <p:extLst>
      <p:ext uri="{BB962C8B-B14F-4D97-AF65-F5344CB8AC3E}">
        <p14:creationId xmlns:p14="http://schemas.microsoft.com/office/powerpoint/2010/main" val="3464650534"/>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640</Words>
  <Application>Microsoft Office PowerPoint</Application>
  <PresentationFormat>عرض على الشاشة (3:4)‏</PresentationFormat>
  <Paragraphs>43</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سمة Office</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Dr.Husam</dc:creator>
  <cp:lastModifiedBy>Dr.Husam</cp:lastModifiedBy>
  <cp:revision>6</cp:revision>
  <dcterms:created xsi:type="dcterms:W3CDTF">2019-08-04T06:46:47Z</dcterms:created>
  <dcterms:modified xsi:type="dcterms:W3CDTF">2019-08-04T07:10:16Z</dcterms:modified>
</cp:coreProperties>
</file>